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79" r:id="rId3"/>
    <p:sldId id="257" r:id="rId4"/>
    <p:sldId id="278" r:id="rId5"/>
    <p:sldId id="258" r:id="rId6"/>
    <p:sldId id="259" r:id="rId7"/>
    <p:sldId id="264" r:id="rId8"/>
    <p:sldId id="260" r:id="rId9"/>
    <p:sldId id="261" r:id="rId10"/>
    <p:sldId id="262" r:id="rId11"/>
    <p:sldId id="275" r:id="rId12"/>
    <p:sldId id="263" r:id="rId13"/>
    <p:sldId id="265" r:id="rId14"/>
    <p:sldId id="266" r:id="rId15"/>
    <p:sldId id="267" r:id="rId16"/>
    <p:sldId id="276" r:id="rId17"/>
    <p:sldId id="277" r:id="rId18"/>
    <p:sldId id="270" r:id="rId19"/>
    <p:sldId id="271" r:id="rId20"/>
    <p:sldId id="272" r:id="rId21"/>
    <p:sldId id="273" r:id="rId22"/>
    <p:sldId id="27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76" autoAdjust="0"/>
    <p:restoredTop sz="94660"/>
  </p:normalViewPr>
  <p:slideViewPr>
    <p:cSldViewPr>
      <p:cViewPr varScale="1">
        <p:scale>
          <a:sx n="65" d="100"/>
          <a:sy n="65" d="100"/>
        </p:scale>
        <p:origin x="-173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07972-0AD1-4A70-B1E9-3E2E5664BC9F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EC6FF-AE67-40AE-B572-7A7CA76105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61E4F-4937-4FF2-B8A3-5061FFBCB114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61E4F-4937-4FF2-B8A3-5061FFBCB114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ABABFC2-7C06-4576-8AFB-C7ABA7551A56}" type="datetimeFigureOut">
              <a:rPr lang="ru-RU" smtClean="0"/>
              <a:pPr/>
              <a:t>28.03.2014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69D999-4ACB-4CEC-8AE8-0E1F8280F5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Факторный опросник как средство диагностики черт личности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ЛАБОРАТОРНАЯ РАБОТА №2: </a:t>
            </a:r>
            <a:br>
              <a:rPr lang="ru-RU" b="1" dirty="0"/>
            </a:b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СМИЛ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484784"/>
            <a:ext cx="8590728" cy="893840"/>
          </a:xfrm>
        </p:spPr>
        <p:txBody>
          <a:bodyPr>
            <a:noAutofit/>
          </a:bodyPr>
          <a:lstStyle/>
          <a:p>
            <a:r>
              <a:rPr lang="ru-RU" sz="2000" dirty="0" smtClean="0"/>
              <a:t>Стандартизированный многофакторный метод</a:t>
            </a:r>
            <a:br>
              <a:rPr lang="ru-RU" sz="2000" dirty="0" smtClean="0"/>
            </a:br>
            <a:r>
              <a:rPr lang="ru-RU" sz="2000" dirty="0" smtClean="0"/>
              <a:t>исследования личности СМИЛ (модифицированный тест MMPI) создан Л.Н. </a:t>
            </a:r>
            <a:r>
              <a:rPr lang="ru-RU" sz="2000" dirty="0" err="1" smtClean="0"/>
              <a:t>Собчик</a:t>
            </a:r>
            <a:endParaRPr lang="ru-RU" sz="2000" dirty="0" smtClean="0"/>
          </a:p>
          <a:p>
            <a:r>
              <a:rPr lang="ru-RU" sz="2000" b="1" i="1" dirty="0" smtClean="0"/>
              <a:t>Шкалы методики</a:t>
            </a:r>
          </a:p>
          <a:p>
            <a:endParaRPr lang="ru-RU" sz="2000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480" y="2288370"/>
            <a:ext cx="3384000" cy="344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1520" y="2985333"/>
            <a:ext cx="532859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1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ипохондрии (HS);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депрессии (D);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истерии (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Hy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психопатии (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Pd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маскулинности</a:t>
            </a:r>
            <a:r>
              <a:rPr lang="ru-RU" sz="2000" dirty="0" smtClean="0">
                <a:solidFill>
                  <a:srgbClr val="252525"/>
                </a:solidFill>
                <a:ea typeface="Times New Roman" pitchFamily="18" charset="0"/>
                <a:cs typeface="Arial" pitchFamily="34" charset="0"/>
              </a:rPr>
              <a:t>/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феминности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 (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Mf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паранойи (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Pa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психастении (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Pt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шизофрении (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Sc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гипомании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 (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Ma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социальной интроверсии (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Si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СМИЛ</a:t>
            </a:r>
            <a:endParaRPr lang="ru-RU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480" y="2288369"/>
            <a:ext cx="3384000" cy="3440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1520" y="1556792"/>
            <a:ext cx="5328592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Оценочные шкалы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«?»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 — шкалой может быть названа условно, так как не имеет относящихся к ней утверждений. Регистрирует количество утверждений, которые обследуемый не смог отнести ни к «верным», ни к «неверным»;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«лжи»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 (L) — предназначена для оценки искренности обследуемого;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достоверности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 (F) — создана для выявления недостоверных результатов (связанных с небрежностью обследуемого), а также аггравации и симуляции;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Шкала коррекции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ea typeface="Times New Roman" pitchFamily="18" charset="0"/>
                <a:cs typeface="Arial" pitchFamily="34" charset="0"/>
              </a:rPr>
              <a:t> (K) — введена для того, чтобы сгладить искажения, вносимые чрезмерной недоступностью и осторожностью обследуемого.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16</a:t>
            </a:r>
            <a:r>
              <a:rPr lang="en-US" dirty="0" smtClean="0"/>
              <a:t> PF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Опросник 16 </a:t>
            </a:r>
            <a:r>
              <a:rPr lang="en-US" dirty="0" smtClean="0"/>
              <a:t>PF </a:t>
            </a:r>
            <a:r>
              <a:rPr lang="ru-RU" dirty="0" smtClean="0"/>
              <a:t>был впервые опубликован в 1949 г. Опросник представляет систему из 16 шкал, измеряющих различные полярные свойства личности. </a:t>
            </a:r>
            <a:endParaRPr lang="en-US" dirty="0" smtClean="0"/>
          </a:p>
          <a:p>
            <a:r>
              <a:rPr lang="ru-RU" dirty="0" smtClean="0"/>
              <a:t>Существует 4 формы опросника: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А и В – 187 вопросов (для тестирования лиц от 16 лет и старше, имеющих среднее образование);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С и Д – 105  вопросов (от 12 до 16 лет);</a:t>
            </a:r>
          </a:p>
          <a:p>
            <a:pPr>
              <a:buNone/>
            </a:pPr>
            <a:r>
              <a:rPr lang="en-US" dirty="0" smtClean="0"/>
              <a:t>E</a:t>
            </a:r>
            <a:r>
              <a:rPr lang="ru-RU" dirty="0" smtClean="0"/>
              <a:t> и </a:t>
            </a:r>
            <a:r>
              <a:rPr lang="en-US" dirty="0" smtClean="0"/>
              <a:t>F</a:t>
            </a:r>
            <a:r>
              <a:rPr lang="ru-RU" dirty="0" smtClean="0"/>
              <a:t> – 60 вопросов (от 7 до 12 лет).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r>
              <a:rPr lang="en-US" dirty="0" smtClean="0"/>
              <a:t> PF</a:t>
            </a:r>
            <a:endParaRPr lang="ru-RU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0" y="1920205"/>
            <a:ext cx="72390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r>
              <a:rPr lang="en-US" dirty="0" smtClean="0"/>
              <a:t> PF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338" y="1920205"/>
            <a:ext cx="7553325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r>
              <a:rPr lang="en-US" dirty="0" smtClean="0"/>
              <a:t> PF</a:t>
            </a:r>
            <a:endParaRPr lang="ru-RU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88841"/>
            <a:ext cx="820996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156176" y="148478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Ключ к опроснику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r>
              <a:rPr lang="en-US" dirty="0" smtClean="0"/>
              <a:t> PF</a:t>
            </a:r>
            <a:endParaRPr lang="ru-RU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988841"/>
            <a:ext cx="820996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91680" y="147549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MD = ∑m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2160" y="148478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FB = ∑f</a:t>
            </a:r>
            <a:endParaRPr lang="ru-RU" b="1" dirty="0"/>
          </a:p>
        </p:txBody>
      </p:sp>
      <p:grpSp>
        <p:nvGrpSpPr>
          <p:cNvPr id="3" name="Группа 32"/>
          <p:cNvGrpSpPr/>
          <p:nvPr/>
        </p:nvGrpSpPr>
        <p:grpSpPr>
          <a:xfrm>
            <a:off x="1151656" y="2816952"/>
            <a:ext cx="6732712" cy="3240320"/>
            <a:chOff x="1151656" y="2816952"/>
            <a:chExt cx="6732712" cy="3240320"/>
          </a:xfrm>
        </p:grpSpPr>
        <p:sp>
          <p:nvSpPr>
            <p:cNvPr id="19" name="Блок-схема: узел суммирования 18"/>
            <p:cNvSpPr/>
            <p:nvPr/>
          </p:nvSpPr>
          <p:spPr>
            <a:xfrm>
              <a:off x="1151656" y="587727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Блок-схема: узел суммирования 19"/>
            <p:cNvSpPr/>
            <p:nvPr/>
          </p:nvSpPr>
          <p:spPr>
            <a:xfrm>
              <a:off x="3167880" y="3789040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Блок-схема: узел суммирования 20"/>
            <p:cNvSpPr/>
            <p:nvPr/>
          </p:nvSpPr>
          <p:spPr>
            <a:xfrm>
              <a:off x="2591816" y="3933056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Блок-схема: узел суммирования 21"/>
            <p:cNvSpPr/>
            <p:nvPr/>
          </p:nvSpPr>
          <p:spPr>
            <a:xfrm>
              <a:off x="3563888" y="5589240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Блок-схема: узел суммирования 23"/>
            <p:cNvSpPr/>
            <p:nvPr/>
          </p:nvSpPr>
          <p:spPr>
            <a:xfrm>
              <a:off x="3563888" y="299695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Блок-схема: узел суммирования 24"/>
            <p:cNvSpPr/>
            <p:nvPr/>
          </p:nvSpPr>
          <p:spPr>
            <a:xfrm>
              <a:off x="4572000" y="3789040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Блок-схема: узел суммирования 25"/>
            <p:cNvSpPr/>
            <p:nvPr/>
          </p:nvSpPr>
          <p:spPr>
            <a:xfrm>
              <a:off x="5148064" y="425711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Блок-схема: узел суммирования 26"/>
            <p:cNvSpPr/>
            <p:nvPr/>
          </p:nvSpPr>
          <p:spPr>
            <a:xfrm>
              <a:off x="5544144" y="281695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Блок-схема: узел суммирования 27"/>
            <p:cNvSpPr/>
            <p:nvPr/>
          </p:nvSpPr>
          <p:spPr>
            <a:xfrm>
              <a:off x="7560368" y="3465024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Блок-схема: узел суммирования 28"/>
            <p:cNvSpPr/>
            <p:nvPr/>
          </p:nvSpPr>
          <p:spPr>
            <a:xfrm>
              <a:off x="5148064" y="5733256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Блок-схема: узел суммирования 29"/>
            <p:cNvSpPr/>
            <p:nvPr/>
          </p:nvSpPr>
          <p:spPr>
            <a:xfrm>
              <a:off x="6120208" y="587727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Блок-схема: узел суммирования 30"/>
            <p:cNvSpPr/>
            <p:nvPr/>
          </p:nvSpPr>
          <p:spPr>
            <a:xfrm>
              <a:off x="6552256" y="5733256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Блок-схема: узел суммирования 31"/>
            <p:cNvSpPr/>
            <p:nvPr/>
          </p:nvSpPr>
          <p:spPr>
            <a:xfrm>
              <a:off x="7128320" y="587727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r>
              <a:rPr lang="en-US" dirty="0" smtClean="0"/>
              <a:t> PF</a:t>
            </a:r>
            <a:endParaRPr lang="ru-RU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988841"/>
            <a:ext cx="820996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91680" y="147549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MD = ∑m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2160" y="148478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FB = ∑f</a:t>
            </a:r>
            <a:endParaRPr lang="ru-RU" b="1" dirty="0"/>
          </a:p>
        </p:txBody>
      </p:sp>
      <p:grpSp>
        <p:nvGrpSpPr>
          <p:cNvPr id="3" name="Группа 32"/>
          <p:cNvGrpSpPr/>
          <p:nvPr/>
        </p:nvGrpSpPr>
        <p:grpSpPr>
          <a:xfrm>
            <a:off x="1151656" y="2816952"/>
            <a:ext cx="6732712" cy="3240320"/>
            <a:chOff x="1151656" y="2816952"/>
            <a:chExt cx="6732712" cy="3240320"/>
          </a:xfrm>
        </p:grpSpPr>
        <p:sp>
          <p:nvSpPr>
            <p:cNvPr id="19" name="Блок-схема: узел суммирования 18"/>
            <p:cNvSpPr/>
            <p:nvPr/>
          </p:nvSpPr>
          <p:spPr>
            <a:xfrm>
              <a:off x="1151656" y="587727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Блок-схема: узел суммирования 19"/>
            <p:cNvSpPr/>
            <p:nvPr/>
          </p:nvSpPr>
          <p:spPr>
            <a:xfrm>
              <a:off x="3167880" y="3789040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Блок-схема: узел суммирования 20"/>
            <p:cNvSpPr/>
            <p:nvPr/>
          </p:nvSpPr>
          <p:spPr>
            <a:xfrm>
              <a:off x="2591816" y="3933056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Блок-схема: узел суммирования 21"/>
            <p:cNvSpPr/>
            <p:nvPr/>
          </p:nvSpPr>
          <p:spPr>
            <a:xfrm>
              <a:off x="3563888" y="5589240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Блок-схема: узел суммирования 23"/>
            <p:cNvSpPr/>
            <p:nvPr/>
          </p:nvSpPr>
          <p:spPr>
            <a:xfrm>
              <a:off x="3563888" y="299695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Блок-схема: узел суммирования 24"/>
            <p:cNvSpPr/>
            <p:nvPr/>
          </p:nvSpPr>
          <p:spPr>
            <a:xfrm>
              <a:off x="4572000" y="3789040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Блок-схема: узел суммирования 25"/>
            <p:cNvSpPr/>
            <p:nvPr/>
          </p:nvSpPr>
          <p:spPr>
            <a:xfrm>
              <a:off x="5148064" y="425711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Блок-схема: узел суммирования 26"/>
            <p:cNvSpPr/>
            <p:nvPr/>
          </p:nvSpPr>
          <p:spPr>
            <a:xfrm>
              <a:off x="5544144" y="281695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Блок-схема: узел суммирования 27"/>
            <p:cNvSpPr/>
            <p:nvPr/>
          </p:nvSpPr>
          <p:spPr>
            <a:xfrm>
              <a:off x="7560368" y="3465024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Блок-схема: узел суммирования 28"/>
            <p:cNvSpPr/>
            <p:nvPr/>
          </p:nvSpPr>
          <p:spPr>
            <a:xfrm>
              <a:off x="5148064" y="5733256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Блок-схема: узел суммирования 29"/>
            <p:cNvSpPr/>
            <p:nvPr/>
          </p:nvSpPr>
          <p:spPr>
            <a:xfrm>
              <a:off x="6120208" y="587727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Блок-схема: узел суммирования 30"/>
            <p:cNvSpPr/>
            <p:nvPr/>
          </p:nvSpPr>
          <p:spPr>
            <a:xfrm>
              <a:off x="6552256" y="5733256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Блок-схема: узел суммирования 31"/>
            <p:cNvSpPr/>
            <p:nvPr/>
          </p:nvSpPr>
          <p:spPr>
            <a:xfrm>
              <a:off x="7128320" y="587727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" name="Группа 40"/>
          <p:cNvGrpSpPr/>
          <p:nvPr/>
        </p:nvGrpSpPr>
        <p:grpSpPr>
          <a:xfrm>
            <a:off x="575592" y="2204864"/>
            <a:ext cx="7884840" cy="3708392"/>
            <a:chOff x="575592" y="2204864"/>
            <a:chExt cx="7884840" cy="3708392"/>
          </a:xfrm>
        </p:grpSpPr>
        <p:sp>
          <p:nvSpPr>
            <p:cNvPr id="23" name="Блок-схема: узел суммирования 22"/>
            <p:cNvSpPr/>
            <p:nvPr/>
          </p:nvSpPr>
          <p:spPr>
            <a:xfrm>
              <a:off x="575592" y="425711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Блок-схема: узел суммирования 32"/>
            <p:cNvSpPr/>
            <p:nvPr/>
          </p:nvSpPr>
          <p:spPr>
            <a:xfrm>
              <a:off x="2159768" y="4761168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Блок-схема: узел суммирования 33"/>
            <p:cNvSpPr/>
            <p:nvPr/>
          </p:nvSpPr>
          <p:spPr>
            <a:xfrm>
              <a:off x="1583704" y="407707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Блок-схема: узел суммирования 34"/>
            <p:cNvSpPr/>
            <p:nvPr/>
          </p:nvSpPr>
          <p:spPr>
            <a:xfrm>
              <a:off x="3167880" y="281695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Блок-схема: узел суммирования 35"/>
            <p:cNvSpPr/>
            <p:nvPr/>
          </p:nvSpPr>
          <p:spPr>
            <a:xfrm>
              <a:off x="3563888" y="2816952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Блок-схема: узел суммирования 36"/>
            <p:cNvSpPr/>
            <p:nvPr/>
          </p:nvSpPr>
          <p:spPr>
            <a:xfrm>
              <a:off x="4572000" y="5049200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Блок-схема: узел суммирования 37"/>
            <p:cNvSpPr/>
            <p:nvPr/>
          </p:nvSpPr>
          <p:spPr>
            <a:xfrm>
              <a:off x="4572000" y="5733256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Блок-схема: узел суммирования 38"/>
            <p:cNvSpPr/>
            <p:nvPr/>
          </p:nvSpPr>
          <p:spPr>
            <a:xfrm>
              <a:off x="5544144" y="4905184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Блок-схема: узел суммирования 39"/>
            <p:cNvSpPr/>
            <p:nvPr/>
          </p:nvSpPr>
          <p:spPr>
            <a:xfrm>
              <a:off x="8136432" y="2204864"/>
              <a:ext cx="324000" cy="180000"/>
            </a:xfrm>
            <a:prstGeom prst="flowChartSummingJunction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r>
              <a:rPr lang="en-US" dirty="0" smtClean="0"/>
              <a:t> PF</a:t>
            </a:r>
            <a:endParaRPr lang="ru-RU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88841"/>
            <a:ext cx="820996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691680" y="1484784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Основные шкалы</a:t>
            </a:r>
            <a:endParaRPr lang="ru-RU" b="1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611560" y="2060848"/>
            <a:ext cx="8064896" cy="612016"/>
            <a:chOff x="611560" y="2060848"/>
            <a:chExt cx="8064896" cy="61201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611560" y="2204864"/>
              <a:ext cx="864096" cy="46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475656" y="2204864"/>
              <a:ext cx="2088232" cy="30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388424" y="2060848"/>
              <a:ext cx="28803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chemeClr val="accent1"/>
                  </a:solidFill>
                </a:rPr>
                <a:t>А</a:t>
              </a:r>
              <a:endParaRPr lang="ru-RU" b="1" dirty="0">
                <a:solidFill>
                  <a:schemeClr val="accent1"/>
                </a:solidFill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563888" y="2204864"/>
              <a:ext cx="4896544" cy="1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r>
              <a:rPr lang="en-US" dirty="0" smtClean="0"/>
              <a:t> PF</a:t>
            </a:r>
            <a:endParaRPr lang="ru-RU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88841"/>
            <a:ext cx="820996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691680" y="1484784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Основные шкалы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19672" y="2492896"/>
            <a:ext cx="1008112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627784" y="2492896"/>
            <a:ext cx="864096" cy="3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388424" y="2348880"/>
            <a:ext cx="2880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B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2384920"/>
            <a:ext cx="4896544" cy="27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«ЛИЧНОСТЬ»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2060848"/>
            <a:ext cx="8784976" cy="4104456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ЛИЧНОСТЬ </a:t>
            </a:r>
            <a:r>
              <a:rPr lang="ru-RU" sz="2400" dirty="0" smtClean="0"/>
              <a:t>(англ. </a:t>
            </a:r>
            <a:r>
              <a:rPr lang="ru-RU" sz="2400" i="1" dirty="0" err="1" smtClean="0"/>
              <a:t>personality</a:t>
            </a:r>
            <a:r>
              <a:rPr lang="ru-RU" sz="2400" i="1" dirty="0" smtClean="0"/>
              <a:t> </a:t>
            </a:r>
            <a:r>
              <a:rPr lang="ru-RU" sz="2400" dirty="0" smtClean="0"/>
              <a:t>; от лат. </a:t>
            </a:r>
            <a:r>
              <a:rPr lang="ru-RU" sz="2400" i="1" dirty="0" err="1" smtClean="0"/>
              <a:t>persona</a:t>
            </a:r>
            <a:r>
              <a:rPr lang="ru-RU" sz="2400" i="1" dirty="0" smtClean="0"/>
              <a:t> — </a:t>
            </a:r>
            <a:r>
              <a:rPr lang="ru-RU" sz="2400" dirty="0" smtClean="0"/>
              <a:t>маска актера; роль, положение; лицо, личность). В общественных науках личность рассматривается как особое качество человека, приобретаемое им в </a:t>
            </a:r>
            <a:r>
              <a:rPr lang="ru-RU" sz="2400" dirty="0" err="1" smtClean="0"/>
              <a:t>социокультурной</a:t>
            </a:r>
            <a:r>
              <a:rPr lang="ru-RU" sz="2400" dirty="0" smtClean="0"/>
              <a:t> среде в процессе совместной </a:t>
            </a:r>
            <a:r>
              <a:rPr lang="ru-RU" sz="2400" i="1" dirty="0" smtClean="0"/>
              <a:t>деятельности </a:t>
            </a:r>
            <a:r>
              <a:rPr lang="ru-RU" sz="2400" dirty="0" smtClean="0"/>
              <a:t>и </a:t>
            </a:r>
            <a:r>
              <a:rPr lang="ru-RU" sz="2400" i="1" dirty="0" smtClean="0"/>
              <a:t>общения </a:t>
            </a:r>
            <a:r>
              <a:rPr lang="ru-RU" sz="2400" dirty="0" smtClean="0"/>
              <a:t>. В гуманистических философских и психологических концепциях  личность  —  это человек как ценность, ради которой осуществляется развитие общества (см. </a:t>
            </a:r>
            <a:r>
              <a:rPr lang="ru-RU" sz="2400" i="1" dirty="0" smtClean="0"/>
              <a:t>И </a:t>
            </a:r>
            <a:r>
              <a:rPr lang="ru-RU" sz="2400" dirty="0" smtClean="0"/>
              <a:t>. </a:t>
            </a:r>
            <a:r>
              <a:rPr lang="ru-RU" sz="2400" i="1" dirty="0" smtClean="0"/>
              <a:t>Кант </a:t>
            </a:r>
            <a:r>
              <a:rPr lang="ru-RU" sz="2400" dirty="0" smtClean="0"/>
              <a:t>).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6396335"/>
            <a:ext cx="86044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i="1" dirty="0"/>
              <a:t>Мещеряков Б., Зинченко В. Большой психологический словарь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r>
              <a:rPr lang="en-US" dirty="0" smtClean="0"/>
              <a:t> PF</a:t>
            </a:r>
            <a:endParaRPr lang="ru-RU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88841"/>
            <a:ext cx="820996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691680" y="1484784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Основные шкалы</a:t>
            </a:r>
            <a:endParaRPr lang="ru-RU" b="1" dirty="0"/>
          </a:p>
        </p:txBody>
      </p:sp>
      <p:grpSp>
        <p:nvGrpSpPr>
          <p:cNvPr id="24" name="Группа 23"/>
          <p:cNvGrpSpPr/>
          <p:nvPr/>
        </p:nvGrpSpPr>
        <p:grpSpPr>
          <a:xfrm>
            <a:off x="611560" y="2564904"/>
            <a:ext cx="8064896" cy="396032"/>
            <a:chOff x="611560" y="2564904"/>
            <a:chExt cx="8064896" cy="396032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611560" y="2708920"/>
              <a:ext cx="1836000" cy="25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411760" y="2852936"/>
              <a:ext cx="1080120" cy="10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491880" y="2708920"/>
              <a:ext cx="2952328" cy="25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388424" y="2564904"/>
              <a:ext cx="28803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chemeClr val="accent1"/>
                  </a:solidFill>
                </a:rPr>
                <a:t>С</a:t>
              </a:r>
              <a:endParaRPr lang="ru-RU" b="1" dirty="0">
                <a:solidFill>
                  <a:schemeClr val="accent1"/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444208" y="2708920"/>
              <a:ext cx="1944216" cy="12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r>
              <a:rPr lang="en-US" dirty="0" smtClean="0"/>
              <a:t> PF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971600" y="1628800"/>
            <a:ext cx="21602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Баллы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491880" y="1628800"/>
            <a:ext cx="21602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Таблицы перевода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012160" y="1628800"/>
            <a:ext cx="21602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Стены</a:t>
            </a:r>
            <a:endParaRPr lang="ru-RU" dirty="0"/>
          </a:p>
        </p:txBody>
      </p:sp>
      <p:sp>
        <p:nvSpPr>
          <p:cNvPr id="16" name="Стрелка вправо 15"/>
          <p:cNvSpPr/>
          <p:nvPr/>
        </p:nvSpPr>
        <p:spPr>
          <a:xfrm>
            <a:off x="3131840" y="1916832"/>
            <a:ext cx="360040" cy="14401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5652120" y="1916832"/>
            <a:ext cx="360040" cy="14401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411760" y="2852936"/>
            <a:ext cx="43204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ru-RU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7A + 4F + 5H – 3Q</a:t>
            </a:r>
            <a:r>
              <a:rPr kumimoji="0" lang="en-US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732240" y="3429000"/>
            <a:ext cx="2160000" cy="7200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Если </a:t>
            </a:r>
            <a:r>
              <a:rPr lang="en-US" dirty="0" smtClean="0"/>
              <a:t>MD &gt; 10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732240" y="4869160"/>
            <a:ext cx="2160000" cy="72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Если </a:t>
            </a:r>
            <a:r>
              <a:rPr lang="en-US" dirty="0" smtClean="0"/>
              <a:t>FB &gt; </a:t>
            </a:r>
            <a:r>
              <a:rPr lang="ru-RU" dirty="0" smtClean="0"/>
              <a:t>5</a:t>
            </a:r>
            <a:endParaRPr lang="ru-RU" dirty="0"/>
          </a:p>
        </p:txBody>
      </p:sp>
      <p:cxnSp>
        <p:nvCxnSpPr>
          <p:cNvPr id="21" name="Скругленная соединительная линия 20"/>
          <p:cNvCxnSpPr>
            <a:stCxn id="19" idx="1"/>
            <a:endCxn id="35" idx="3"/>
          </p:cNvCxnSpPr>
          <p:nvPr/>
        </p:nvCxnSpPr>
        <p:spPr>
          <a:xfrm rot="10800000" flipV="1">
            <a:off x="4932040" y="5229160"/>
            <a:ext cx="1800200" cy="4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36096" y="486916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+ 1 </a:t>
            </a:r>
            <a:r>
              <a:rPr lang="ru-RU" b="1" dirty="0" smtClean="0"/>
              <a:t>стен </a:t>
            </a:r>
            <a:endParaRPr lang="ru-RU" b="1" dirty="0"/>
          </a:p>
        </p:txBody>
      </p:sp>
      <p:cxnSp>
        <p:nvCxnSpPr>
          <p:cNvPr id="26" name="Shape 25"/>
          <p:cNvCxnSpPr>
            <a:stCxn id="18" idx="1"/>
            <a:endCxn id="29" idx="3"/>
          </p:cNvCxnSpPr>
          <p:nvPr/>
        </p:nvCxnSpPr>
        <p:spPr>
          <a:xfrm rot="10800000">
            <a:off x="4932040" y="3789040"/>
            <a:ext cx="1800200" cy="127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364088" y="342900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-</a:t>
            </a:r>
            <a:r>
              <a:rPr lang="en-US" b="1" dirty="0" smtClean="0">
                <a:solidFill>
                  <a:srgbClr val="FF0000"/>
                </a:solidFill>
              </a:rPr>
              <a:t> 1 </a:t>
            </a:r>
            <a:r>
              <a:rPr lang="ru-RU" b="1" dirty="0" smtClean="0">
                <a:solidFill>
                  <a:srgbClr val="FF0000"/>
                </a:solidFill>
              </a:rPr>
              <a:t>стен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42474" y="4345940"/>
            <a:ext cx="42177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lang="ru-RU" sz="2800" i="1" baseline="-30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</a:t>
            </a:r>
            <a:r>
              <a:rPr lang="en-US" sz="2800" i="1" baseline="-30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 -4C + 3L + 3O + 5Q</a:t>
            </a:r>
            <a:r>
              <a:rPr lang="en-US" sz="2800" i="1" baseline="-30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endParaRPr lang="en-US" sz="2800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1520" y="3429000"/>
            <a:ext cx="21602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Результат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771800" y="3429000"/>
            <a:ext cx="21602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Таблицы перевода</a:t>
            </a:r>
            <a:endParaRPr lang="ru-RU" dirty="0"/>
          </a:p>
        </p:txBody>
      </p:sp>
      <p:sp>
        <p:nvSpPr>
          <p:cNvPr id="30" name="Стрелка вправо 29"/>
          <p:cNvSpPr/>
          <p:nvPr/>
        </p:nvSpPr>
        <p:spPr>
          <a:xfrm>
            <a:off x="2411760" y="3717032"/>
            <a:ext cx="360040" cy="14401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251520" y="4869160"/>
            <a:ext cx="21602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Результат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2771800" y="4869160"/>
            <a:ext cx="21602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Таблицы перевода</a:t>
            </a:r>
            <a:endParaRPr lang="ru-RU" dirty="0"/>
          </a:p>
        </p:txBody>
      </p:sp>
      <p:sp>
        <p:nvSpPr>
          <p:cNvPr id="36" name="Стрелка вправо 35"/>
          <p:cNvSpPr/>
          <p:nvPr/>
        </p:nvSpPr>
        <p:spPr>
          <a:xfrm>
            <a:off x="2411760" y="5157192"/>
            <a:ext cx="360040" cy="14401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r>
              <a:rPr lang="en-US" dirty="0" smtClean="0"/>
              <a:t> PF</a:t>
            </a:r>
            <a:endParaRPr lang="ru-RU" dirty="0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3405931" cy="4643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3995936" y="1988840"/>
            <a:ext cx="48965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Оформление протокола:</a:t>
            </a:r>
          </a:p>
          <a:p>
            <a:pPr algn="ctr"/>
            <a:endParaRPr lang="ru-RU" b="1" dirty="0" smtClean="0"/>
          </a:p>
          <a:p>
            <a:pPr marL="342900" indent="-342900">
              <a:buAutoNum type="arabicPeriod"/>
            </a:pPr>
            <a:r>
              <a:rPr lang="ru-RU" dirty="0" smtClean="0"/>
              <a:t>Название методики;</a:t>
            </a:r>
          </a:p>
          <a:p>
            <a:pPr marL="342900" indent="-342900">
              <a:buAutoNum type="arabicPeriod"/>
            </a:pPr>
            <a:r>
              <a:rPr lang="ru-RU" dirty="0" smtClean="0"/>
              <a:t>Автор;</a:t>
            </a:r>
          </a:p>
          <a:p>
            <a:pPr marL="342900" indent="-342900">
              <a:buAutoNum type="arabicPeriod"/>
            </a:pPr>
            <a:r>
              <a:rPr lang="ru-RU" dirty="0" smtClean="0"/>
              <a:t>Цель;</a:t>
            </a:r>
          </a:p>
          <a:p>
            <a:pPr marL="342900" indent="-342900">
              <a:buAutoNum type="arabicPeriod"/>
            </a:pPr>
            <a:r>
              <a:rPr lang="ru-RU" dirty="0" smtClean="0"/>
              <a:t>Бланк испытуемого;</a:t>
            </a:r>
          </a:p>
          <a:p>
            <a:pPr marL="342900" indent="-342900">
              <a:buAutoNum type="arabicPeriod"/>
            </a:pPr>
            <a:r>
              <a:rPr lang="ru-RU" dirty="0" smtClean="0"/>
              <a:t>Бланк результатов;</a:t>
            </a:r>
          </a:p>
          <a:p>
            <a:pPr marL="342900" indent="-342900">
              <a:buAutoNum type="arabicPeriod"/>
            </a:pPr>
            <a:r>
              <a:rPr lang="ru-RU" dirty="0" smtClean="0"/>
              <a:t>Интерпретация профиля (см. пример).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«ЛИЧНОСТЬ»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07024"/>
            <a:ext cx="8784976" cy="4758280"/>
          </a:xfrm>
        </p:spPr>
        <p:txBody>
          <a:bodyPr>
            <a:noAutofit/>
          </a:bodyPr>
          <a:lstStyle/>
          <a:p>
            <a:r>
              <a:rPr lang="ru-RU" sz="2400" dirty="0" smtClean="0"/>
              <a:t>Традиционно выделяются след. аспекты этой проблемы: 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1) многогранность феноменологии личности, отражающая объективно существующее многообразие проявлений человека в эволюции природы, истории общества и его собственной жизни; </a:t>
            </a:r>
          </a:p>
          <a:p>
            <a:pPr>
              <a:buNone/>
            </a:pPr>
            <a:r>
              <a:rPr lang="ru-RU" sz="2400" dirty="0" smtClean="0"/>
              <a:t>2) междисциплинарный статус проблемы личности, находящейся в сфере изучения общественных и естественных наук; </a:t>
            </a:r>
          </a:p>
          <a:p>
            <a:pPr>
              <a:buNone/>
            </a:pPr>
            <a:r>
              <a:rPr lang="ru-RU" sz="2400" dirty="0" smtClean="0"/>
              <a:t>3) зависимость понимания  личности от образа человека, явно или скрыто существующего в </a:t>
            </a:r>
            <a:r>
              <a:rPr lang="ru-RU" sz="2400" i="1" dirty="0" smtClean="0"/>
              <a:t>культуре </a:t>
            </a:r>
            <a:r>
              <a:rPr lang="ru-RU" sz="2400" dirty="0" smtClean="0"/>
              <a:t>и науке на определенном этапе их развития;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6396335"/>
            <a:ext cx="86044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i="1" dirty="0"/>
              <a:t>Мещеряков Б., Зинченко В. Большой психологический словарь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«ЛИЧНОСТЬ»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07024"/>
            <a:ext cx="8784976" cy="47582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4) несовпадение проявлений индивида, личности и </a:t>
            </a:r>
            <a:r>
              <a:rPr lang="ru-RU" sz="2400" i="1" dirty="0" smtClean="0"/>
              <a:t>индивидуальности </a:t>
            </a:r>
            <a:r>
              <a:rPr lang="ru-RU" sz="2400" dirty="0" smtClean="0"/>
              <a:t>, исследуемых в рамках относительно независимых друг от биогенетического , социогенетического и </a:t>
            </a:r>
            <a:r>
              <a:rPr lang="ru-RU" sz="2400" dirty="0" err="1" smtClean="0"/>
              <a:t>персоногенетического</a:t>
            </a:r>
            <a:r>
              <a:rPr lang="ru-RU" sz="2400" dirty="0" smtClean="0"/>
              <a:t> на друга правлений современного </a:t>
            </a:r>
            <a:r>
              <a:rPr lang="ru-RU" sz="2400" i="1" dirty="0" err="1" smtClean="0"/>
              <a:t>человекознания</a:t>
            </a:r>
            <a:r>
              <a:rPr lang="ru-RU" sz="2400" i="1" dirty="0" smtClean="0"/>
              <a:t> </a:t>
            </a:r>
            <a:r>
              <a:rPr lang="ru-RU" sz="2400" dirty="0" smtClean="0"/>
              <a:t>;</a:t>
            </a:r>
          </a:p>
          <a:p>
            <a:pPr>
              <a:buNone/>
            </a:pPr>
            <a:r>
              <a:rPr lang="ru-RU" sz="2400" dirty="0" smtClean="0"/>
              <a:t>5) разведение исследовательской установки, ориентирующей специалиста на понимание развития личности  в природе и обществе, и практической установки, направленной на формирование или коррекцию личности в соответствии с целями, заданными обществом или поставленными обратившимся к специалисту конкретным человеком.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6396335"/>
            <a:ext cx="86044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i="1" dirty="0"/>
              <a:t>Мещеряков Б., Зинченко В. Большой психологический словарь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Факторные опросники изучения личности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Big</a:t>
            </a:r>
            <a:r>
              <a:rPr lang="ru-RU" dirty="0" smtClean="0"/>
              <a:t> </a:t>
            </a:r>
            <a:r>
              <a:rPr lang="ru-RU" dirty="0" err="1" smtClean="0"/>
              <a:t>Five</a:t>
            </a:r>
            <a:r>
              <a:rPr lang="ru-RU" dirty="0" smtClean="0"/>
              <a:t> ( П. </a:t>
            </a:r>
            <a:r>
              <a:rPr lang="ru-RU" dirty="0" err="1" smtClean="0"/>
              <a:t>Коста</a:t>
            </a:r>
            <a:r>
              <a:rPr lang="ru-RU" dirty="0" smtClean="0"/>
              <a:t> и Р. </a:t>
            </a:r>
            <a:r>
              <a:rPr lang="ru-RU" dirty="0" err="1" smtClean="0"/>
              <a:t>МакКрэй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Личностные опросники Г. </a:t>
            </a:r>
            <a:r>
              <a:rPr lang="ru-RU" dirty="0" err="1" smtClean="0"/>
              <a:t>Айзенка</a:t>
            </a:r>
            <a:r>
              <a:rPr lang="ru-RU" dirty="0" smtClean="0"/>
              <a:t> (EPI, EPQ, FPI, PEN); </a:t>
            </a:r>
          </a:p>
          <a:p>
            <a:r>
              <a:rPr lang="ru-RU" dirty="0" smtClean="0"/>
              <a:t>Личностный дифференциал;</a:t>
            </a:r>
          </a:p>
          <a:p>
            <a:r>
              <a:rPr lang="ru-RU" dirty="0" smtClean="0"/>
              <a:t>Личностный опросник А.Т. </a:t>
            </a:r>
            <a:r>
              <a:rPr lang="ru-RU" dirty="0" err="1" smtClean="0"/>
              <a:t>Джерсайлд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СМИЛ (Л.Н. </a:t>
            </a:r>
            <a:r>
              <a:rPr lang="ru-RU" dirty="0" err="1" smtClean="0"/>
              <a:t>Собчик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Шестнадцитифакторый</a:t>
            </a:r>
            <a:r>
              <a:rPr lang="ru-RU" dirty="0" smtClean="0"/>
              <a:t> опросник </a:t>
            </a:r>
            <a:r>
              <a:rPr lang="ru-RU" dirty="0" err="1" smtClean="0"/>
              <a:t>Кэттелла</a:t>
            </a:r>
            <a:r>
              <a:rPr lang="ru-RU" dirty="0" smtClean="0"/>
              <a:t> (16 PF).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Big</a:t>
            </a:r>
            <a:r>
              <a:rPr lang="ru-RU" dirty="0" smtClean="0"/>
              <a:t> </a:t>
            </a:r>
            <a:r>
              <a:rPr lang="ru-RU" dirty="0" err="1" smtClean="0"/>
              <a:t>Five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Созданная Дж. </a:t>
            </a:r>
            <a:r>
              <a:rPr lang="ru-RU" sz="2400" dirty="0" err="1" smtClean="0"/>
              <a:t>Ховардом</a:t>
            </a:r>
            <a:r>
              <a:rPr lang="ru-RU" sz="2400" dirty="0" smtClean="0"/>
              <a:t>, П. Медина и Ж. </a:t>
            </a:r>
            <a:r>
              <a:rPr lang="ru-RU" sz="2400" dirty="0" err="1" smtClean="0"/>
              <a:t>Ховард</a:t>
            </a:r>
            <a:r>
              <a:rPr lang="ru-RU" sz="2400" dirty="0" smtClean="0"/>
              <a:t> компактная шкала, названная авторами “Локатор большой пятерки”, предназначена для </a:t>
            </a:r>
            <a:r>
              <a:rPr lang="ru-RU" sz="2400" dirty="0" err="1" smtClean="0"/>
              <a:t>экспресс-диагностики</a:t>
            </a:r>
            <a:r>
              <a:rPr lang="ru-RU" sz="2400" dirty="0" smtClean="0"/>
              <a:t> пяти больших факторов личности. </a:t>
            </a:r>
          </a:p>
          <a:p>
            <a:pPr>
              <a:buNone/>
            </a:pPr>
            <a:endParaRPr lang="ru-RU" sz="2400" dirty="0" smtClean="0"/>
          </a:p>
          <a:p>
            <a:r>
              <a:rPr lang="ru-RU" sz="2400" dirty="0" smtClean="0"/>
              <a:t>Теоретический фундамент методики —пятифакторная модель, которая сформировалась за рубежом на основе многолетних эмпирических исследований и по день сегодняшний стимулирует значительную долю работ в области психологии личности.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Big</a:t>
            </a:r>
            <a:r>
              <a:rPr lang="ru-RU" dirty="0" smtClean="0"/>
              <a:t> </a:t>
            </a:r>
            <a:r>
              <a:rPr lang="ru-RU" dirty="0" err="1" smtClean="0"/>
              <a:t>Five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141277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Шкалы методики</a:t>
            </a:r>
            <a:endParaRPr lang="ru-RU" b="1" i="1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284984"/>
            <a:ext cx="13335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97795"/>
            <a:ext cx="21672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NewRomanPSMT" charset="-52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ая прямоугольная выноска 18"/>
          <p:cNvSpPr/>
          <p:nvPr/>
        </p:nvSpPr>
        <p:spPr>
          <a:xfrm>
            <a:off x="1691680" y="1772816"/>
            <a:ext cx="7128792" cy="720080"/>
          </a:xfrm>
          <a:prstGeom prst="wedgeRoundRectCallout">
            <a:avLst>
              <a:gd name="adj1" fmla="val -50284"/>
              <a:gd name="adj2" fmla="val 686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907704" y="1844824"/>
            <a:ext cx="68407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PS-BoldMT" charset="-52"/>
              </a:rPr>
              <a:t>ЭКСТРАВЕРСИЯ - ИНТРОВЕРСИЯ 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PSMT" charset="-52"/>
              </a:rPr>
              <a:t>активность - пассивность ,  доминирование - подчиненность ,</a:t>
            </a:r>
            <a:r>
              <a:rPr kumimoji="0" lang="ru-RU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PSMT" charset="-52"/>
              </a:rPr>
              <a:t>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PSMT" charset="-52"/>
              </a:rPr>
              <a:t>общительность - замкнутость , поиск впечатлений - избегание впечатлений ,  привлечение внимания - избегание внимания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2" name="Скругленная прямоугольная выноска 21"/>
          <p:cNvSpPr/>
          <p:nvPr/>
        </p:nvSpPr>
        <p:spPr>
          <a:xfrm>
            <a:off x="1691680" y="2708920"/>
            <a:ext cx="7128792" cy="720080"/>
          </a:xfrm>
          <a:prstGeom prst="wedgeRoundRectCallout">
            <a:avLst>
              <a:gd name="adj1" fmla="val -50284"/>
              <a:gd name="adj2" fmla="val 686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907704" y="2780928"/>
            <a:ext cx="68407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/>
              <a:t>ПРИВЯЗАННОСТЬ - ОТДЕЛЕННОСТЬ </a:t>
            </a:r>
            <a:endParaRPr lang="ru-RU" sz="1000" dirty="0"/>
          </a:p>
          <a:p>
            <a:r>
              <a:rPr lang="ru-RU" sz="1000" dirty="0"/>
              <a:t>теплота – равнодушие, сотрудничество – соперничество, доверчивость – подозрительность, понимание – непонимание, уважение других - самоуважение </a:t>
            </a:r>
          </a:p>
        </p:txBody>
      </p:sp>
      <p:sp>
        <p:nvSpPr>
          <p:cNvPr id="24" name="Скругленная прямоугольная выноска 23"/>
          <p:cNvSpPr/>
          <p:nvPr/>
        </p:nvSpPr>
        <p:spPr>
          <a:xfrm>
            <a:off x="1691680" y="3645024"/>
            <a:ext cx="7128792" cy="720080"/>
          </a:xfrm>
          <a:prstGeom prst="wedgeRoundRectCallout">
            <a:avLst>
              <a:gd name="adj1" fmla="val -50491"/>
              <a:gd name="adj2" fmla="val 686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907704" y="3717032"/>
            <a:ext cx="68407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/>
              <a:t>КОНТРОЛИРОВАНИЕ - ЕСТЕСТВЕННОСТЬ </a:t>
            </a:r>
            <a:endParaRPr lang="ru-RU" sz="1000" dirty="0"/>
          </a:p>
          <a:p>
            <a:r>
              <a:rPr lang="ru-RU" sz="1000" dirty="0"/>
              <a:t>аккуратность – неаккуратность, настойчивость – отсутствие, ответственность – отсутствие, самоконтроль – импульсивность, предусмотрительность - беспечность </a:t>
            </a: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1691680" y="4581128"/>
            <a:ext cx="7128792" cy="720080"/>
          </a:xfrm>
          <a:prstGeom prst="wedgeRoundRectCallout">
            <a:avLst>
              <a:gd name="adj1" fmla="val -50077"/>
              <a:gd name="adj2" fmla="val 686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907704" y="4653136"/>
            <a:ext cx="68407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/>
              <a:t>ЭМОЦИОНАЛЬНОСТЬ - ЭМОЦ. СДЕРЖАННОСТЬ </a:t>
            </a:r>
            <a:endParaRPr lang="ru-RU" sz="1000" dirty="0"/>
          </a:p>
          <a:p>
            <a:r>
              <a:rPr lang="ru-RU" sz="1000" dirty="0"/>
              <a:t>тревожность – беззаботность, напряженность – расслабленность, депрессивность – эмоциональная комфортность, самокритика – самодостаточность, эмоциональная лабильность - стабильность </a:t>
            </a:r>
          </a:p>
        </p:txBody>
      </p:sp>
      <p:sp>
        <p:nvSpPr>
          <p:cNvPr id="28" name="Скругленная прямоугольная выноска 27"/>
          <p:cNvSpPr/>
          <p:nvPr/>
        </p:nvSpPr>
        <p:spPr>
          <a:xfrm>
            <a:off x="1691680" y="5589240"/>
            <a:ext cx="7128792" cy="720080"/>
          </a:xfrm>
          <a:prstGeom prst="wedgeRoundRectCallout">
            <a:avLst>
              <a:gd name="adj1" fmla="val -50077"/>
              <a:gd name="adj2" fmla="val 686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907704" y="5661248"/>
            <a:ext cx="68407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/>
              <a:t>ИГРИВОСТЬ - ПРАКТИЧНОСТЬ</a:t>
            </a:r>
            <a:endParaRPr lang="ru-RU" sz="1000" dirty="0"/>
          </a:p>
          <a:p>
            <a:r>
              <a:rPr lang="ru-RU" sz="1000" dirty="0"/>
              <a:t>любопытство – консерватизм, мечтательность – реалистичность, артистичность – не артистичность, </a:t>
            </a:r>
            <a:r>
              <a:rPr lang="ru-RU" sz="1000" dirty="0" err="1"/>
              <a:t>сензитивность</a:t>
            </a:r>
            <a:r>
              <a:rPr lang="ru-RU" sz="1000" dirty="0"/>
              <a:t> – нечувствительность, пластичность - ригидность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Личностные опросники Г. </a:t>
            </a:r>
            <a:r>
              <a:rPr lang="ru-RU" dirty="0" err="1" smtClean="0"/>
              <a:t>Айзенка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141277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EPI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64088" y="141277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PEN</a:t>
            </a:r>
            <a:endParaRPr lang="ru-RU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652120" y="1844824"/>
            <a:ext cx="3024336" cy="43924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dirty="0" smtClean="0"/>
              <a:t>ПСИХ</a:t>
            </a:r>
            <a:r>
              <a:rPr lang="ru-RU" dirty="0" smtClean="0">
                <a:solidFill>
                  <a:prstClr val="black"/>
                </a:solidFill>
              </a:rPr>
              <a:t>ПСИХОТИЗМ -СИЛА СУПЕРЭГО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склонность к уединению, нечуткость к другим ,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фантазия,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богатство воображения,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живость ассоциаций, оригинальность,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негибкость,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субъективизм,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недостаток реалистичности, эгоцентризм,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эгоизм,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бесстрастие,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неконтактность,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плохое переключение, недостаточная точность движений, иногда конфликтность, </a:t>
            </a: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</a:rPr>
              <a:t>сильное внутреннее напряжение, неадекватность эмоциональных реакций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41" y="1916832"/>
            <a:ext cx="4410075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4932040" y="3212976"/>
            <a:ext cx="5760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baseline="-250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endParaRPr lang="ru-RU" sz="9600" b="1" baseline="-25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Личностный дифференциал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4270248" cy="45720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Методика личностного дифференциала (ЛД) разработана на базе современного русского языка и отражает сформировавшиеся в нашей культуре представления о структуре личности. </a:t>
            </a:r>
          </a:p>
          <a:p>
            <a:r>
              <a:rPr lang="ru-RU" dirty="0" smtClean="0"/>
              <a:t>Методика ЛД адаптирована сотрудниками психоневрологического института им. В. М. Бехтерева.</a:t>
            </a:r>
            <a:endParaRPr lang="ru-RU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628799"/>
            <a:ext cx="4320480" cy="3274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4572000" y="4941168"/>
            <a:ext cx="432048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ОЦЕНКА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0" y="5373216"/>
            <a:ext cx="432048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СИЛА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2000" y="5805264"/>
            <a:ext cx="432048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АКТИВНОСТЬ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173</TotalTime>
  <Words>623</Words>
  <Application>Microsoft Office PowerPoint</Application>
  <PresentationFormat>Экран (4:3)</PresentationFormat>
  <Paragraphs>135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Официальная</vt:lpstr>
      <vt:lpstr>ЛАБОРАТОРНАЯ РАБОТА №2:  </vt:lpstr>
      <vt:lpstr>Понятие «ЛИЧНОСТЬ»</vt:lpstr>
      <vt:lpstr>Понятие «ЛИЧНОСТЬ»</vt:lpstr>
      <vt:lpstr>Понятие «ЛИЧНОСТЬ»</vt:lpstr>
      <vt:lpstr>Факторные опросники изучения личности</vt:lpstr>
      <vt:lpstr>Big Five</vt:lpstr>
      <vt:lpstr>Big Five</vt:lpstr>
      <vt:lpstr>Личностные опросники Г. Айзенка</vt:lpstr>
      <vt:lpstr>Личностный дифференциал</vt:lpstr>
      <vt:lpstr>СМИЛ</vt:lpstr>
      <vt:lpstr>СМИЛ</vt:lpstr>
      <vt:lpstr>16 PF</vt:lpstr>
      <vt:lpstr>16 PF</vt:lpstr>
      <vt:lpstr>16 PF</vt:lpstr>
      <vt:lpstr>16 PF</vt:lpstr>
      <vt:lpstr>16 PF</vt:lpstr>
      <vt:lpstr>16 PF</vt:lpstr>
      <vt:lpstr>16 PF</vt:lpstr>
      <vt:lpstr>16 PF</vt:lpstr>
      <vt:lpstr>16 PF</vt:lpstr>
      <vt:lpstr>16 PF</vt:lpstr>
      <vt:lpstr>16 PF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ЛАБОРАТОРНАЯ РАБОТА №2:  </dc:title>
  <dc:creator>hristinka</dc:creator>
  <cp:lastModifiedBy>hristinka</cp:lastModifiedBy>
  <cp:revision>32</cp:revision>
  <dcterms:created xsi:type="dcterms:W3CDTF">2013-11-07T12:22:40Z</dcterms:created>
  <dcterms:modified xsi:type="dcterms:W3CDTF">2014-03-28T14:12:06Z</dcterms:modified>
</cp:coreProperties>
</file>